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82" r:id="rId3"/>
    <p:sldId id="258" r:id="rId4"/>
    <p:sldId id="280" r:id="rId5"/>
    <p:sldId id="263" r:id="rId6"/>
    <p:sldId id="264" r:id="rId7"/>
    <p:sldId id="283" r:id="rId8"/>
    <p:sldId id="266" r:id="rId9"/>
    <p:sldId id="260" r:id="rId10"/>
    <p:sldId id="267" r:id="rId11"/>
    <p:sldId id="268" r:id="rId12"/>
    <p:sldId id="269" r:id="rId13"/>
    <p:sldId id="270" r:id="rId14"/>
    <p:sldId id="261" r:id="rId15"/>
    <p:sldId id="272" r:id="rId16"/>
    <p:sldId id="274" r:id="rId17"/>
    <p:sldId id="275" r:id="rId18"/>
    <p:sldId id="276" r:id="rId19"/>
    <p:sldId id="277" r:id="rId20"/>
    <p:sldId id="262" r:id="rId21"/>
    <p:sldId id="279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B4642"/>
    <a:srgbClr val="EBEBEB"/>
    <a:srgbClr val="AAAAAA"/>
    <a:srgbClr val="009C9E"/>
    <a:srgbClr val="BE0D07"/>
    <a:srgbClr val="7B1042"/>
    <a:srgbClr val="3130A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1"/>
    <p:restoredTop sz="77335"/>
  </p:normalViewPr>
  <p:slideViewPr>
    <p:cSldViewPr snapToGrid="0" snapToObjects="1">
      <p:cViewPr varScale="1">
        <p:scale>
          <a:sx n="148" d="100"/>
          <a:sy n="148" d="100"/>
        </p:scale>
        <p:origin x="1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00291-1CE6-224F-A82B-35AEBE103C39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89D85-0FAC-E948-B189-8DF51DED1E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20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0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5479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252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208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581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152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515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675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940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4193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87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170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4229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2841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625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17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17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37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989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969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677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9D85-0FAC-E948-B189-8DF51DED1E7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7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DE828-27D6-5A43-84D0-75CA2D53C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F41217-355C-C140-BF1B-69B28B176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E9C45E-22C1-854C-9E7E-934E64C3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8B2E0-7E80-3347-B610-B4903D85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4E839-B600-B041-BE49-23270C3D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159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3F678-CE96-6A4D-BB34-57BA7F82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3924D0-0BFE-EF41-BEA0-959FE5E6D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6493B-1A6C-3747-89A5-3AC13333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2EF790-F653-DD40-A940-647FFFA3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0D8CA0-3055-634F-94D0-9C7C3821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55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9AED8C-B9ED-D648-BAB1-29F639B08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7C8EE7-FA20-A04D-8A5E-8F6F9915E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A61F3-9442-E84D-898B-1C2BF267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790D1E-36C8-3149-A27D-2B5FC6E4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F08E7-C842-AA48-A332-5065EB2A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240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5F49F-7242-9C40-88EE-19DCE1B0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68029-3B8E-E348-9562-7BD11002B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97A326-1A32-2249-A411-97F243D7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C48F19-176C-1A43-9313-2DCAF11E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56E070-94B4-6144-9733-807C7DE2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17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B08F8-2203-1440-B8A8-141CC441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EF5AFE-4D79-4842-A7A7-C7CBC66AA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78204-93C0-434F-BF8B-A6E3AC0E8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45F192-8F3B-E640-BD70-681FCE83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536D8-9171-274C-B331-590C3FB8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188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2AE5C-BBF2-984D-BA9A-1057C1DA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57EA87-7807-A243-86A2-CA4A26A8D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7387CC-DB42-7546-BE75-6371A0F2A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191940-EBE0-604B-B937-2F9D11C2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284EFB-9908-2D4F-97B8-DAB58375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EEED79-3C85-8A46-B60C-7003A0BE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17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5D18D-D4F4-5C41-9A13-EB62ABA0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8EA28D-1DB2-9549-B839-2F58233EB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FCFA47-810D-2D4D-9273-D6A6E266C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0D43BB-3C5E-524C-A3D3-99204D389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9A262D-CAC7-1949-AAE8-04D567AAE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CEAADB8-4738-8D40-94CF-FF284F3FB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B31C92-9719-7945-88BB-1463CF13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589BBE-EE54-4543-90C3-3A47E37F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817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7F14D-2D26-154C-AF1D-047E6D55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A59439-98B6-BD4B-A39D-327F19A9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F84963-EF18-C94D-9601-64CC8BAC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06C487-0322-B34D-BA21-2E80BC85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017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6C3DE2-A039-694A-8C0B-8324E73C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710005-B5D3-8049-BA9F-F50E9B3F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BE9D1C-8DA8-F347-823B-9DFB1C32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72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DE6AA-AE8E-BE4F-910E-29419342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07687B-EB20-E94D-B3B3-5246CC66E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A245A8-D360-1847-80E4-D2AE9F722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CDB57A-4933-644C-B994-173BEE25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CEA520-802D-0942-BDE3-EAC10C3D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2DA560-9AFE-E548-B6E7-A5E858E4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81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C1CA5-3767-994B-A605-A9852B01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385EB2-92D3-AE43-A34A-2B5B40002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6D66B3-BC28-6D42-BFF8-08B790060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DA95D7-AC70-3340-BC67-C2809BD9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B3D7C0-3AD6-A048-8C52-755AB97D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CA1E2D-529D-2140-96E1-1CEC37A2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592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48D2C6-62C2-0841-BB37-B27EE8D6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DF1731-1681-AF49-B17F-99B017ECD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7C36FB-A437-D64C-817F-183E7F6E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C0F05-320A-1F45-A2D4-DEC4E5EA12AF}" type="datetimeFigureOut">
              <a:rPr kumimoji="1" lang="zh-CN" altLang="en-US" smtClean="0"/>
              <a:t>2020/7/20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516D16-B907-B244-9DE9-C483CCF79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C95EC3-0214-0C4D-B431-5AC32913F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EF143-BB9D-014E-8121-588E4E9BE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72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tiff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1.tiff"/><Relationship Id="rId10" Type="http://schemas.openxmlformats.org/officeDocument/2006/relationships/image" Target="../media/image14.png"/><Relationship Id="rId4" Type="http://schemas.openxmlformats.org/officeDocument/2006/relationships/image" Target="../media/image3.tiff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.tiff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tiff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tiff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tiff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01A9DE69-F79E-9948-8DAA-E2D9BD6C6CC5}"/>
              </a:ext>
            </a:extLst>
          </p:cNvPr>
          <p:cNvSpPr/>
          <p:nvPr/>
        </p:nvSpPr>
        <p:spPr>
          <a:xfrm>
            <a:off x="831619" y="876075"/>
            <a:ext cx="10528751" cy="176890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Microsoft YaHei" panose="020B0503020204020204" pitchFamily="34" charset="-122"/>
                <a:cs typeface="Arial Hebrew Scholar" pitchFamily="2" charset="-79"/>
              </a:rPr>
              <a:t>Social Influence Attentive Neural Network for Friend-Enhanced Recommendation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5D6E03-C946-1E4A-881F-76148DC6061D}"/>
              </a:ext>
            </a:extLst>
          </p:cNvPr>
          <p:cNvSpPr txBox="1"/>
          <p:nvPr/>
        </p:nvSpPr>
        <p:spPr>
          <a:xfrm>
            <a:off x="576790" y="2990003"/>
            <a:ext cx="1103840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Yuanfu Lu</a:t>
            </a:r>
            <a:r>
              <a:rPr kumimoji="1" lang="en-US" altLang="zh-CN" sz="2400" b="1" baseline="300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1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, </a:t>
            </a:r>
            <a:r>
              <a:rPr kumimoji="1" lang="en-US" altLang="zh-CN" sz="2400" dirty="0" err="1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Ruobing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Xie</a:t>
            </a:r>
            <a:r>
              <a:rPr kumimoji="1" lang="en-US" altLang="zh-CN" sz="2400" baseline="300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2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, </a:t>
            </a:r>
            <a:r>
              <a:rPr kumimoji="1" lang="en-US" altLang="zh-CN" sz="2400" dirty="0" err="1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Chuan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Shi</a:t>
            </a:r>
            <a:r>
              <a:rPr kumimoji="1" lang="en-US" altLang="zh-CN" sz="2400" baseline="300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1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, Yuan</a:t>
            </a:r>
            <a:r>
              <a:rPr kumimoji="1" lang="zh-CN" altLang="en-US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Fang</a:t>
            </a:r>
            <a:r>
              <a:rPr kumimoji="1" lang="en-US" altLang="zh-CN" sz="2400" baseline="300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3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, Wei Wang</a:t>
            </a:r>
            <a:r>
              <a:rPr kumimoji="1" lang="en-US" altLang="zh-CN" sz="2400" baseline="300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2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, Xu Zhang</a:t>
            </a:r>
            <a:r>
              <a:rPr kumimoji="1" lang="en-US" altLang="zh-CN" sz="2400" baseline="300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2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, </a:t>
            </a:r>
            <a:r>
              <a:rPr kumimoji="1" lang="en-US" altLang="zh-CN" sz="2400" dirty="0" err="1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Leyu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Li</a:t>
            </a:r>
            <a:r>
              <a:rPr kumimoji="1" lang="en-US" altLang="zh-CN" sz="2400" baseline="300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2</a:t>
            </a:r>
            <a:endParaRPr kumimoji="1" lang="en-US" altLang="zh-CN" sz="2400" dirty="0">
              <a:latin typeface="Arial Hebrew Scholar" pitchFamily="2" charset="-79"/>
              <a:ea typeface="Times New Roman" charset="0"/>
              <a:cs typeface="Arial Hebrew Scholar" pitchFamily="2" charset="-79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400" baseline="300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1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Beijing University of Posts and Telecommunications</a:t>
            </a:r>
          </a:p>
          <a:p>
            <a:pPr algn="ctr">
              <a:lnSpc>
                <a:spcPct val="120000"/>
              </a:lnSpc>
            </a:pPr>
            <a:r>
              <a:rPr kumimoji="1" lang="en" altLang="zh-CN" sz="2400" baseline="30000" dirty="0">
                <a:latin typeface="Arial Hebrew Scholar" pitchFamily="2" charset="-79"/>
                <a:cs typeface="Arial Hebrew Scholar" pitchFamily="2" charset="-79"/>
              </a:rPr>
              <a:t>2</a:t>
            </a: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WeChat Search Application Department, Tencent Inc. </a:t>
            </a:r>
            <a:endParaRPr kumimoji="1" lang="en-US" altLang="zh-CN" sz="2400" dirty="0">
              <a:latin typeface="Arial Hebrew Scholar" pitchFamily="2" charset="-79"/>
              <a:cs typeface="Arial Hebrew Scholar" pitchFamily="2" charset="-79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400" baseline="300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3</a:t>
            </a:r>
            <a:r>
              <a:rPr kumimoji="1" lang="en-US" altLang="zh-CN" sz="24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Singapore Management University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B8EB1C-6A5B-0343-86A5-AAD5B242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89" y="5073672"/>
            <a:ext cx="3977271" cy="11921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C57A0D-E74C-6446-B8D9-227A3322E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551" y="5025536"/>
            <a:ext cx="3043175" cy="11921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921360-5A70-1E44-A5C8-5F4DD122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773" y="0"/>
            <a:ext cx="2748228" cy="7499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35D202-48A3-3948-93F4-8778966F6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36" y="5496435"/>
            <a:ext cx="2306350" cy="3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5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6135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Overall Framework of SIAN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91F62D5E-AB12-2249-A2E3-FE0C80CFB9A1}"/>
              </a:ext>
            </a:extLst>
          </p:cNvPr>
          <p:cNvSpPr/>
          <p:nvPr/>
        </p:nvSpPr>
        <p:spPr>
          <a:xfrm>
            <a:off x="7122725" y="4386596"/>
            <a:ext cx="4325713" cy="1230479"/>
          </a:xfrm>
          <a:prstGeom prst="wedgeRoundRectCallout">
            <a:avLst>
              <a:gd name="adj1" fmla="val -66113"/>
              <a:gd name="adj2" fmla="val 47780"/>
              <a:gd name="adj3" fmla="val 16667"/>
            </a:avLst>
          </a:prstGeom>
          <a:noFill/>
          <a:ln w="25400">
            <a:solidFill>
              <a:srgbClr val="AB46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C1: </a:t>
            </a:r>
          </a:p>
          <a:p>
            <a:pPr algn="ctr"/>
            <a:r>
              <a:rPr kumimoji="1" lang="en-US" altLang="zh-CN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Attentive feature aggregator </a:t>
            </a:r>
            <a:r>
              <a:rPr kumimoji="1" lang="en-US" altLang="zh-CN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with both node- and type-level aggregations</a:t>
            </a:r>
            <a:endParaRPr kumimoji="1" lang="zh-CN" altLang="en-US" dirty="0">
              <a:solidFill>
                <a:srgbClr val="AB4642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BB0BB86D-8FA4-174D-8009-ABE9008DA678}"/>
              </a:ext>
            </a:extLst>
          </p:cNvPr>
          <p:cNvSpPr/>
          <p:nvPr/>
        </p:nvSpPr>
        <p:spPr>
          <a:xfrm>
            <a:off x="7120939" y="2139677"/>
            <a:ext cx="4325714" cy="1230479"/>
          </a:xfrm>
          <a:prstGeom prst="wedgeRoundRectCallout">
            <a:avLst>
              <a:gd name="adj1" fmla="val -67205"/>
              <a:gd name="adj2" fmla="val 59264"/>
              <a:gd name="adj3" fmla="val 16667"/>
            </a:avLst>
          </a:prstGeom>
          <a:noFill/>
          <a:ln w="25400">
            <a:solidFill>
              <a:srgbClr val="AB46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C2: </a:t>
            </a:r>
          </a:p>
          <a:p>
            <a:pPr algn="ctr"/>
            <a:r>
              <a:rPr kumimoji="1" lang="en-US" altLang="zh-CN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Social inﬂuence coupler </a:t>
            </a:r>
            <a:r>
              <a:rPr kumimoji="1" lang="en-US" altLang="zh-CN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to couple inﬂuence diﬀusing through the explicit friend referral circles</a:t>
            </a:r>
            <a:endParaRPr kumimoji="1" lang="zh-CN" altLang="en-US" dirty="0">
              <a:solidFill>
                <a:srgbClr val="AB4642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563199-424A-8B48-956E-8AF712D4F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1623DC-35DB-3741-AA48-D050730C4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23B5BFE-2499-124A-8212-D6B0522BF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4F009D-D0AA-3348-B42E-B824702A5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5" name="图片 4" descr="图片包含 游戏机, 文字, 地图&#10;&#10;描述已自动生成">
            <a:extLst>
              <a:ext uri="{FF2B5EF4-FFF2-40B4-BE49-F238E27FC236}">
                <a16:creationId xmlns:a16="http://schemas.microsoft.com/office/drawing/2014/main" id="{D20C770D-CE6F-2B40-A931-7FEEF80B67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082" r="15515" b="19889"/>
          <a:stretch/>
        </p:blipFill>
        <p:spPr>
          <a:xfrm>
            <a:off x="1492967" y="1290311"/>
            <a:ext cx="4892040" cy="54940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F9CD2E-6F0F-A04D-A608-78FE5739C091}"/>
              </a:ext>
            </a:extLst>
          </p:cNvPr>
          <p:cNvSpPr/>
          <p:nvPr/>
        </p:nvSpPr>
        <p:spPr>
          <a:xfrm>
            <a:off x="2164396" y="774365"/>
            <a:ext cx="8441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S</a:t>
            </a:r>
            <a:r>
              <a:rPr kumimoji="1" lang="zh-CN" altLang="en-US" sz="2800" b="1" dirty="0">
                <a:latin typeface="Arial Hebrew Scholar" pitchFamily="2" charset="-79"/>
                <a:cs typeface="Arial Hebrew Scholar" pitchFamily="2" charset="-79"/>
              </a:rPr>
              <a:t>ocial </a:t>
            </a:r>
            <a:r>
              <a:rPr kumimoji="1" lang="zh-CN" altLang="en-US" sz="28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I</a:t>
            </a:r>
            <a:r>
              <a:rPr kumimoji="1" lang="zh-CN" altLang="en-US" sz="2800" b="1" dirty="0">
                <a:latin typeface="Arial Hebrew Scholar" pitchFamily="2" charset="-79"/>
                <a:cs typeface="Arial Hebrew Scholar" pitchFamily="2" charset="-79"/>
              </a:rPr>
              <a:t>nﬂuence </a:t>
            </a:r>
            <a:r>
              <a:rPr kumimoji="1" lang="zh-CN" altLang="en-US" sz="28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A</a:t>
            </a:r>
            <a:r>
              <a:rPr kumimoji="1" lang="zh-CN" altLang="en-US" sz="2800" b="1" dirty="0">
                <a:latin typeface="Arial Hebrew Scholar" pitchFamily="2" charset="-79"/>
                <a:cs typeface="Arial Hebrew Scholar" pitchFamily="2" charset="-79"/>
              </a:rPr>
              <a:t>ttentive </a:t>
            </a:r>
            <a:r>
              <a:rPr kumimoji="1" lang="zh-CN" altLang="en-US" sz="28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N</a:t>
            </a:r>
            <a:r>
              <a:rPr kumimoji="1" lang="zh-CN" altLang="en-US" sz="2800" b="1" dirty="0">
                <a:latin typeface="Arial Hebrew Scholar" pitchFamily="2" charset="-79"/>
                <a:cs typeface="Arial Hebrew Scholar" pitchFamily="2" charset="-79"/>
              </a:rPr>
              <a:t>eural network (</a:t>
            </a:r>
            <a:r>
              <a:rPr kumimoji="1" lang="zh-CN" altLang="en-US" sz="2800" b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SIAN</a:t>
            </a:r>
            <a:r>
              <a:rPr kumimoji="1" lang="zh-CN" altLang="en-US" sz="2800" b="1" dirty="0">
                <a:latin typeface="Arial Hebrew Scholar" pitchFamily="2" charset="-79"/>
                <a:cs typeface="Arial Hebrew Scholar" pitchFamily="2" charset="-79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48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6553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Attentive Feature Aggregator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1BACAF8-CA49-0048-84CA-00C14064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B296590-E461-D747-8694-E582AD324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21FD42A-0467-064D-BC13-3759E3AA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FF7BE0-B650-364C-8CB2-1A0E591E8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29" name="图片 28" descr="图片包含 游戏机, 文字, 地图&#10;&#10;描述已自动生成">
            <a:extLst>
              <a:ext uri="{FF2B5EF4-FFF2-40B4-BE49-F238E27FC236}">
                <a16:creationId xmlns:a16="http://schemas.microsoft.com/office/drawing/2014/main" id="{4CD0930B-622A-0A46-9F9F-4F2A5093B8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082" t="46288" r="15515" b="19889"/>
          <a:stretch/>
        </p:blipFill>
        <p:spPr>
          <a:xfrm>
            <a:off x="187917" y="2379135"/>
            <a:ext cx="5097445" cy="24169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B1AFE1-863B-A846-A828-D88A92C92FA8}"/>
              </a:ext>
            </a:extLst>
          </p:cNvPr>
          <p:cNvSpPr/>
          <p:nvPr/>
        </p:nvSpPr>
        <p:spPr>
          <a:xfrm>
            <a:off x="5285362" y="1345848"/>
            <a:ext cx="6096000" cy="5309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b="1" dirty="0">
                <a:latin typeface="Arial Hebrew Scholar" pitchFamily="2" charset="-79"/>
                <a:cs typeface="Arial Hebrew Scholar" pitchFamily="2" charset="-79"/>
              </a:rPr>
              <a:t>Node-level Attentive Aggregation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1C9B67-422C-064C-BD9F-213FD6D6EA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8363" y="1898358"/>
            <a:ext cx="4287314" cy="5918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005553-737D-5C44-BA2E-1427D75385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363" y="2534144"/>
            <a:ext cx="3996841" cy="76707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F94B99D-1A05-0B48-95B4-EC04AC596516}"/>
              </a:ext>
            </a:extLst>
          </p:cNvPr>
          <p:cNvSpPr/>
          <p:nvPr/>
        </p:nvSpPr>
        <p:spPr>
          <a:xfrm>
            <a:off x="5285362" y="3587628"/>
            <a:ext cx="6096000" cy="5309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b="1" dirty="0">
                <a:latin typeface="Arial Hebrew Scholar" pitchFamily="2" charset="-79"/>
                <a:cs typeface="Arial Hebrew Scholar" pitchFamily="2" charset="-79"/>
              </a:rPr>
              <a:t>Type-level Attentive Aggregation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AF15D84-AF35-7C49-8B80-B60E9CB6BD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363" y="4223414"/>
            <a:ext cx="4092649" cy="50860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FEBA13E-F8B3-294E-BF82-DCF683413C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8363" y="4788359"/>
            <a:ext cx="5016888" cy="771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349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5366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Social Influence Coupler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7290E4-F65C-DE4F-A514-166EB8368F65}"/>
              </a:ext>
            </a:extLst>
          </p:cNvPr>
          <p:cNvSpPr/>
          <p:nvPr/>
        </p:nvSpPr>
        <p:spPr>
          <a:xfrm>
            <a:off x="5155660" y="1437720"/>
            <a:ext cx="70363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b="1" dirty="0">
                <a:latin typeface="Arial Hebrew Scholar" pitchFamily="2" charset="-79"/>
                <a:cs typeface="Arial Hebrew Scholar" pitchFamily="2" charset="-79"/>
              </a:rPr>
              <a:t>Coupled Influence Representation</a:t>
            </a:r>
            <a:endParaRPr kumimoji="1" lang="en-US" altLang="zh-CN" sz="2400" i="1" dirty="0"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DB7253-3686-014A-B7BF-7C9F2586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6C12A8-4BDA-5240-8F42-861B2D29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D9AEF-4007-0B45-B9E6-A9B5730EE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A00159-F47E-0248-A7BE-18D246AAA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17" name="图片 16" descr="图片包含 游戏机, 文字, 地图&#10;&#10;描述已自动生成">
            <a:extLst>
              <a:ext uri="{FF2B5EF4-FFF2-40B4-BE49-F238E27FC236}">
                <a16:creationId xmlns:a16="http://schemas.microsoft.com/office/drawing/2014/main" id="{3B0C0DE8-9EBA-4E43-9F24-A0461C83CB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82" t="8212" r="15515" b="47676"/>
          <a:stretch/>
        </p:blipFill>
        <p:spPr>
          <a:xfrm>
            <a:off x="143600" y="1916348"/>
            <a:ext cx="4892040" cy="30253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1047B76-3F1C-4D4D-A486-EA80B7B06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082" y="1978870"/>
            <a:ext cx="4184784" cy="6407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1DE914-1733-E243-BF04-8EBAB63B0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567" y="3496995"/>
            <a:ext cx="5570756" cy="4890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C0A94D-DAA0-D74B-BA9E-08446DE2C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9567" y="4097932"/>
            <a:ext cx="4329437" cy="8762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C9A70F-08C0-0C47-B24C-BF3D2ED4CC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9567" y="5086374"/>
            <a:ext cx="3981806" cy="6526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85B9071-9DDB-2A42-9142-FA3D647D23CC}"/>
              </a:ext>
            </a:extLst>
          </p:cNvPr>
          <p:cNvSpPr/>
          <p:nvPr/>
        </p:nvSpPr>
        <p:spPr>
          <a:xfrm>
            <a:off x="5155660" y="2839617"/>
            <a:ext cx="70363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b="1" dirty="0">
                <a:latin typeface="Arial Hebrew Scholar" pitchFamily="2" charset="-79"/>
                <a:cs typeface="Arial Hebrew Scholar" pitchFamily="2" charset="-79"/>
              </a:rPr>
              <a:t>Attentive Influence Degree</a:t>
            </a:r>
            <a:endParaRPr kumimoji="1" lang="en-US" altLang="zh-CN" sz="2400" i="1" dirty="0">
              <a:latin typeface="Arial Hebrew Scholar" pitchFamily="2" charset="-79"/>
              <a:cs typeface="Arial Hebrew Scholar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655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446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Behavior Prediction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473B6C-A3E7-B14B-8DD4-6EEE817FB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BE06A3-1772-AC45-88D6-F2FC86589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AA55D3-6F69-1F45-8B4D-BA89451E6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4C19A45-2DD0-FA46-9A1D-1ECF38ECD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17" name="图片 16" descr="图片包含 游戏机, 文字, 地图&#10;&#10;描述已自动生成">
            <a:extLst>
              <a:ext uri="{FF2B5EF4-FFF2-40B4-BE49-F238E27FC236}">
                <a16:creationId xmlns:a16="http://schemas.microsoft.com/office/drawing/2014/main" id="{77A8B8E5-F2C9-B34E-9010-68AF3FD6C0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82" t="127" r="15515" b="85122"/>
          <a:stretch/>
        </p:blipFill>
        <p:spPr>
          <a:xfrm>
            <a:off x="3649979" y="1440909"/>
            <a:ext cx="4892040" cy="10116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6B80959-109E-2144-A195-321FCA51F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452" y="3151704"/>
            <a:ext cx="6973093" cy="5246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24A5F0-8A10-4D44-843D-81FD341C8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9906" y="4037221"/>
            <a:ext cx="3751754" cy="5246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0B625C-3921-4640-9201-9D5765C19C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2313" y="4884290"/>
            <a:ext cx="6727370" cy="7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1" y="1826555"/>
            <a:ext cx="32319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Motivation 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MetaHIN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Experiments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Conclusions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60674D-749C-F345-A7FF-1D70B490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D20067-7248-4F4C-974A-BE9A289D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465A95A-E345-9646-A658-E73C8F2A7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09C587-5069-1B4A-8805-1A21E8C8B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Experiments</a:t>
            </a:r>
            <a:endParaRPr kumimoji="1" lang="zh-CN" altLang="en-US" sz="3600" b="1" dirty="0">
              <a:solidFill>
                <a:srgbClr val="C00000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7290E4-F65C-DE4F-A514-166EB8368F65}"/>
              </a:ext>
            </a:extLst>
          </p:cNvPr>
          <p:cNvSpPr/>
          <p:nvPr/>
        </p:nvSpPr>
        <p:spPr>
          <a:xfrm>
            <a:off x="171268" y="793669"/>
            <a:ext cx="10001206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-US" altLang="zh-CN" sz="2800" b="1" dirty="0">
                <a:latin typeface="Arial Hebrew Scholar" pitchFamily="2" charset="-79"/>
                <a:cs typeface="Arial Hebrew Scholar" pitchFamily="2" charset="-79"/>
              </a:rPr>
              <a:t>3 datasets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D89B59-F5F8-204F-8E46-7313931F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D1CF61-CB3B-BE4E-973B-49496DF58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F54EE8-A0F1-CC49-9A90-78755E032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91011C-7814-1842-9837-C7B706E21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076CA58-0376-F240-9C35-012EC688E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706" y="1305834"/>
            <a:ext cx="6371617" cy="24744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1C49E06-E869-1540-B6D3-0A0EF8F3A50B}"/>
              </a:ext>
            </a:extLst>
          </p:cNvPr>
          <p:cNvSpPr/>
          <p:nvPr/>
        </p:nvSpPr>
        <p:spPr>
          <a:xfrm>
            <a:off x="171268" y="3780249"/>
            <a:ext cx="11686749" cy="2895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-US" altLang="zh-CN" sz="2800" b="1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4 types of baselines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feature/structure-based </a:t>
            </a: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methods (MLP, </a:t>
            </a:r>
            <a:r>
              <a:rPr kumimoji="1" lang="en-US" altLang="zh-CN" sz="2400" dirty="0" err="1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DeepWalk</a:t>
            </a: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, node2vec and metapath2vec)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fusion of feature/structure  </a:t>
            </a: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({</a:t>
            </a:r>
            <a:r>
              <a:rPr kumimoji="1" lang="en-US" altLang="zh-CN" sz="2400" dirty="0" err="1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DeepWalk</a:t>
            </a: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, node2vec, metapath2vec}+fea)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graph neural network </a:t>
            </a: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methods (GCN, GAT and HAN)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social recommendation </a:t>
            </a: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methods (</a:t>
            </a:r>
            <a:r>
              <a:rPr kumimoji="1" lang="en-US" altLang="zh-CN" sz="2400" dirty="0" err="1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TrustMF</a:t>
            </a: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 and </a:t>
            </a:r>
            <a:r>
              <a:rPr kumimoji="1" lang="en-US" altLang="zh-CN" sz="2400" dirty="0" err="1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DiﬀNet</a:t>
            </a: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65713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4878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Experimental Results</a:t>
            </a:r>
            <a:endParaRPr kumimoji="1" lang="zh-CN" altLang="en-US" sz="3600" b="1" dirty="0">
              <a:solidFill>
                <a:srgbClr val="C00000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F8B15E-7F12-6146-9C73-4A9CB528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B09D1F-B886-3742-9E00-CC629EACC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2E8AB8-B894-F44A-9C00-9C9B58DDD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5206C3-3A89-FC49-AC6E-E84D3A01C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3" name="图片 2" descr="图片包含 游戏机, 文字, 报纸&#10;&#10;描述已自动生成">
            <a:extLst>
              <a:ext uri="{FF2B5EF4-FFF2-40B4-BE49-F238E27FC236}">
                <a16:creationId xmlns:a16="http://schemas.microsoft.com/office/drawing/2014/main" id="{EF5D38FA-3980-3A45-86FC-0B8ED3898C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149"/>
          <a:stretch/>
        </p:blipFill>
        <p:spPr>
          <a:xfrm>
            <a:off x="375507" y="865906"/>
            <a:ext cx="4878259" cy="3262600"/>
          </a:xfrm>
          <a:prstGeom prst="rect">
            <a:avLst/>
          </a:prstGeom>
        </p:spPr>
      </p:pic>
      <p:pic>
        <p:nvPicPr>
          <p:cNvPr id="15" name="图片 14" descr="图片包含 游戏机, 文字, 报纸&#10;&#10;描述已自动生成">
            <a:extLst>
              <a:ext uri="{FF2B5EF4-FFF2-40B4-BE49-F238E27FC236}">
                <a16:creationId xmlns:a16="http://schemas.microsoft.com/office/drawing/2014/main" id="{4CA13950-643C-1141-915E-72A57F6176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973" b="29814"/>
          <a:stretch/>
        </p:blipFill>
        <p:spPr>
          <a:xfrm>
            <a:off x="5541664" y="912399"/>
            <a:ext cx="5399204" cy="2670673"/>
          </a:xfrm>
          <a:prstGeom prst="rect">
            <a:avLst/>
          </a:prstGeom>
        </p:spPr>
      </p:pic>
      <p:pic>
        <p:nvPicPr>
          <p:cNvPr id="17" name="图片 16" descr="图片包含 游戏机, 文字, 报纸&#10;&#10;描述已自动生成">
            <a:extLst>
              <a:ext uri="{FF2B5EF4-FFF2-40B4-BE49-F238E27FC236}">
                <a16:creationId xmlns:a16="http://schemas.microsoft.com/office/drawing/2014/main" id="{87B02CDE-3A96-9C40-AC61-ACD7EE252F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787"/>
          <a:stretch/>
        </p:blipFill>
        <p:spPr>
          <a:xfrm>
            <a:off x="5541664" y="3547431"/>
            <a:ext cx="5399205" cy="26706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58271A-A2DD-D64B-B76E-F3618AC2CE52}"/>
              </a:ext>
            </a:extLst>
          </p:cNvPr>
          <p:cNvSpPr txBox="1"/>
          <p:nvPr/>
        </p:nvSpPr>
        <p:spPr>
          <a:xfrm>
            <a:off x="231127" y="4274412"/>
            <a:ext cx="5399204" cy="24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dirty="0">
                <a:latin typeface="Arial Hebrew Scholar" pitchFamily="2" charset="-79"/>
                <a:cs typeface="Arial Hebrew Scholar" pitchFamily="2" charset="-79"/>
              </a:rPr>
              <a:t>SIAN </a:t>
            </a:r>
            <a:r>
              <a:rPr kumimoji="1" lang="en" altLang="zh-CN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outperforms all baselines </a:t>
            </a:r>
            <a:r>
              <a:rPr kumimoji="1" lang="en" altLang="zh-CN" dirty="0">
                <a:latin typeface="Arial Hebrew Scholar" pitchFamily="2" charset="-79"/>
                <a:cs typeface="Arial Hebrew Scholar" pitchFamily="2" charset="-79"/>
              </a:rPr>
              <a:t>in all metrics on three datasets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Type-level attentive aggregation </a:t>
            </a:r>
            <a:r>
              <a:rPr kumimoji="1" lang="en" altLang="zh-CN" dirty="0">
                <a:latin typeface="Arial Hebrew Scholar" pitchFamily="2" charset="-79"/>
                <a:cs typeface="Arial Hebrew Scholar" pitchFamily="2" charset="-79"/>
              </a:rPr>
              <a:t>is not limited by the predeﬁned meta-paths used in previous methods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Friend referral factor </a:t>
            </a:r>
            <a:r>
              <a:rPr kumimoji="1" lang="en" altLang="zh-CN" dirty="0">
                <a:latin typeface="Arial Hebrew Scholar" pitchFamily="2" charset="-79"/>
                <a:cs typeface="Arial Hebrew Scholar" pitchFamily="2" charset="-79"/>
              </a:rPr>
              <a:t>may take the dominating position in FER</a:t>
            </a:r>
          </a:p>
        </p:txBody>
      </p:sp>
    </p:spTree>
    <p:extLst>
      <p:ext uri="{BB962C8B-B14F-4D97-AF65-F5344CB8AC3E}">
        <p14:creationId xmlns:p14="http://schemas.microsoft.com/office/powerpoint/2010/main" val="378732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6417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Impacts of Multifaceted Info.</a:t>
            </a:r>
            <a:endParaRPr kumimoji="1" lang="zh-CN" altLang="en-US" sz="3600" b="1" dirty="0">
              <a:solidFill>
                <a:srgbClr val="C00000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08AA6D-359D-EA48-8F63-34F8A47D22DF}"/>
              </a:ext>
            </a:extLst>
          </p:cNvPr>
          <p:cNvSpPr/>
          <p:nvPr/>
        </p:nvSpPr>
        <p:spPr>
          <a:xfrm>
            <a:off x="653089" y="4160568"/>
            <a:ext cx="10885817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000" dirty="0">
                <a:latin typeface="Arial Hebrew Scholar" pitchFamily="2" charset="-79"/>
                <a:cs typeface="Arial Hebrew Scholar" pitchFamily="2" charset="-79"/>
              </a:rPr>
              <a:t>The average attention value of the </a:t>
            </a:r>
            <a:r>
              <a:rPr lang="en" altLang="zh-CN" sz="2000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Friend type </a:t>
            </a:r>
            <a:r>
              <a:rPr lang="en" altLang="zh-CN" sz="2000" dirty="0">
                <a:latin typeface="Arial Hebrew Scholar" pitchFamily="2" charset="-79"/>
                <a:cs typeface="Arial Hebrew Scholar" pitchFamily="2" charset="-79"/>
              </a:rPr>
              <a:t>is significantly larger than 0 that other types.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000" dirty="0">
                <a:latin typeface="Arial Hebrew Scholar" pitchFamily="2" charset="-79"/>
                <a:cs typeface="Arial Hebrew Scholar" pitchFamily="2" charset="-79"/>
              </a:rPr>
              <a:t>It is perhaps astonishing that the model pays more attention to </a:t>
            </a:r>
            <a:r>
              <a:rPr lang="en" altLang="zh-CN" sz="2000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users’ social relationships</a:t>
            </a:r>
            <a:r>
              <a:rPr lang="en" altLang="zh-CN" sz="2000" dirty="0">
                <a:latin typeface="Arial Hebrew Scholar" pitchFamily="2" charset="-79"/>
                <a:cs typeface="Arial Hebrew Scholar" pitchFamily="2" charset="-79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000" dirty="0">
                <a:latin typeface="Arial Hebrew Scholar" pitchFamily="2" charset="-79"/>
                <a:cs typeface="Arial Hebrew Scholar" pitchFamily="2" charset="-79"/>
              </a:rPr>
              <a:t>This also justiﬁes the proposed </a:t>
            </a:r>
            <a:r>
              <a:rPr lang="en" altLang="zh-CN" sz="2000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social inﬂuence coupler </a:t>
            </a:r>
            <a:r>
              <a:rPr lang="en" altLang="zh-CN" sz="2000" dirty="0">
                <a:latin typeface="Arial Hebrew Scholar" pitchFamily="2" charset="-79"/>
                <a:cs typeface="Arial Hebrew Scholar" pitchFamily="2" charset="-79"/>
              </a:rPr>
              <a:t>in SIAN, which plays an important role in extracting preferences from FRCs.</a:t>
            </a:r>
            <a:endParaRPr lang="zh-CN" altLang="en-US" sz="2000" dirty="0"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EF2AA5-D5F2-D24A-BEC2-7B856F08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A7632B-7FE2-834C-8179-9F1B0A94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22B8A3-43A8-3444-AC3F-4A3E3DDB8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816C9A-6F36-024D-BA46-05959D1D4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EE729F-2A61-5546-B4CD-F4B6744AE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683" y="1649792"/>
            <a:ext cx="7950631" cy="21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38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60871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Analysis on Social Inﬂuence</a:t>
            </a:r>
            <a:endParaRPr kumimoji="1" lang="zh-CN" altLang="en-US" sz="3600" b="1" dirty="0">
              <a:solidFill>
                <a:srgbClr val="C00000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F94C6-8ADE-47CB-A405-30255B7A5FE8}"/>
              </a:ext>
            </a:extLst>
          </p:cNvPr>
          <p:cNvSpPr/>
          <p:nvPr/>
        </p:nvSpPr>
        <p:spPr>
          <a:xfrm>
            <a:off x="5958620" y="1201082"/>
            <a:ext cx="6233380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User behaviors are more inﬂuenced by their friends who are </a:t>
            </a:r>
            <a:r>
              <a:rPr lang="en" altLang="zh-CN" sz="2400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more authoritative</a:t>
            </a: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, regardless of what authority the user him/herself has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endParaRPr lang="en" altLang="zh-CN" sz="2400" dirty="0">
              <a:latin typeface="Arial Hebrew Scholar" pitchFamily="2" charset="-79"/>
              <a:cs typeface="Arial Hebrew Scholar" pitchFamily="2" charset="-79"/>
            </a:endParaRP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Users are easy to be inﬂuenced by their </a:t>
            </a:r>
            <a:r>
              <a:rPr lang="en" altLang="zh-CN" sz="2400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friends which are similar to themselves </a:t>
            </a: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(similar age/location/gender).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17CFB1-0B57-2248-9E5E-523AAC4CF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B686D7-83D5-0A47-BDE1-3C6FA1C7D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16C5DF7-F977-A94E-96E5-A3625BE26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009A7B9-720D-2A43-A6FA-62EAD0195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B69A51B7-CD71-2346-9594-69C0BD463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40" y="878640"/>
            <a:ext cx="5815060" cy="57975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7256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4707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Parameters Analysis</a:t>
            </a:r>
            <a:endParaRPr kumimoji="1" lang="zh-CN" altLang="en-US" sz="3600" b="1" dirty="0">
              <a:solidFill>
                <a:srgbClr val="C00000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55225D-AE3B-594C-8240-5C7FDE69FD08}"/>
              </a:ext>
            </a:extLst>
          </p:cNvPr>
          <p:cNvSpPr/>
          <p:nvPr/>
        </p:nvSpPr>
        <p:spPr>
          <a:xfrm>
            <a:off x="597975" y="4316255"/>
            <a:ext cx="1099604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the optimal performance is obtained </a:t>
            </a:r>
            <a:r>
              <a:rPr lang="en" altLang="zh-CN" sz="2400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near </a:t>
            </a:r>
            <a:r>
              <a:rPr lang="el-GR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 Hebrew Scholar" pitchFamily="2" charset="-79"/>
              </a:rPr>
              <a:t>λ = 0.0005</a:t>
            </a:r>
            <a:r>
              <a:rPr lang="el-GR" altLang="zh-CN" sz="2400" dirty="0">
                <a:latin typeface="Arial" panose="020B0604020202020204" pitchFamily="34" charset="0"/>
                <a:cs typeface="Arial Hebrew Scholar" pitchFamily="2" charset="-79"/>
              </a:rPr>
              <a:t>, </a:t>
            </a:r>
            <a:endParaRPr lang="en" altLang="zh-CN" sz="2400" dirty="0">
              <a:latin typeface="Arial Hebrew Scholar" pitchFamily="2" charset="-79"/>
              <a:cs typeface="Arial Hebrew Scholar" pitchFamily="2" charset="-79"/>
            </a:endParaRP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l-GR" altLang="zh-CN" sz="2400" dirty="0">
                <a:latin typeface="Arial" panose="020B0604020202020204" pitchFamily="34" charset="0"/>
                <a:cs typeface="Arial Hebrew Scholar" pitchFamily="2" charset="-79"/>
              </a:rPr>
              <a:t>λ </a:t>
            </a: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cannot be set too small or too large to </a:t>
            </a:r>
            <a:r>
              <a:rPr lang="en" altLang="zh-CN" sz="2400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prevent overfitting and underfitting</a:t>
            </a:r>
            <a:r>
              <a:rPr lang="en" altLang="zh-CN" sz="2400" dirty="0">
                <a:latin typeface="Arial Hebrew Scholar" pitchFamily="2" charset="-79"/>
                <a:cs typeface="Arial Hebrew Scholar" pitchFamily="2" charset="-79"/>
              </a:rPr>
              <a:t>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D045D53-0FAB-7045-BFB1-28B6603B5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144B33-5056-BE4B-9335-5A637279A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6B476E5-133E-9842-A853-FE7611667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9BAB3F-2139-E94E-9DCD-72DBBFBF7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D383B4-59B6-2A4E-8F29-A3F493A99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615" y="1828800"/>
            <a:ext cx="8498768" cy="2355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118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Overview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7CA1E6-A8E5-E84E-B7C0-3462E97CC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4B909A-CA43-564A-AA14-ACA33EF72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14311ED-41BD-B94B-8E62-1A50DC20C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3" y="845371"/>
            <a:ext cx="3956510" cy="23972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0C53CF-B62E-C649-8B3D-EA7E3DA4A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9" y="3333080"/>
            <a:ext cx="3547246" cy="34512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1C6AD9-AB57-8B42-9F88-2CEBDE632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3330" y="845371"/>
            <a:ext cx="3547246" cy="58075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3E3273-94AA-2947-A03E-78DD6EE55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1617" y="2600324"/>
            <a:ext cx="3231537" cy="3221831"/>
          </a:xfrm>
          <a:prstGeom prst="rect">
            <a:avLst/>
          </a:prstGeom>
        </p:spPr>
      </p:pic>
      <p:sp>
        <p:nvSpPr>
          <p:cNvPr id="8" name="左弧形箭头 7">
            <a:extLst>
              <a:ext uri="{FF2B5EF4-FFF2-40B4-BE49-F238E27FC236}">
                <a16:creationId xmlns:a16="http://schemas.microsoft.com/office/drawing/2014/main" id="{C34FC632-20D0-894F-AD90-99890027DD15}"/>
              </a:ext>
            </a:extLst>
          </p:cNvPr>
          <p:cNvSpPr/>
          <p:nvPr/>
        </p:nvSpPr>
        <p:spPr>
          <a:xfrm>
            <a:off x="4476135" y="2204884"/>
            <a:ext cx="461850" cy="2027903"/>
          </a:xfrm>
          <a:prstGeom prst="curved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BBECC80-200C-7845-AC91-62C30E801E71}"/>
              </a:ext>
            </a:extLst>
          </p:cNvPr>
          <p:cNvSpPr/>
          <p:nvPr/>
        </p:nvSpPr>
        <p:spPr>
          <a:xfrm>
            <a:off x="3436374" y="4177577"/>
            <a:ext cx="2081805" cy="929149"/>
          </a:xfrm>
          <a:prstGeom prst="round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Social Influence Attentive Neural Network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14C36AE-7237-8A4C-9277-55B915D8D070}"/>
              </a:ext>
            </a:extLst>
          </p:cNvPr>
          <p:cNvSpPr/>
          <p:nvPr/>
        </p:nvSpPr>
        <p:spPr>
          <a:xfrm>
            <a:off x="3436374" y="1479834"/>
            <a:ext cx="2081804" cy="720000"/>
          </a:xfrm>
          <a:prstGeom prst="round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Friend-Enhanced Recommendation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A1D2F8-7FF8-5A4C-A519-8AAF8C246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9465" y="1195970"/>
            <a:ext cx="3242536" cy="113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1" y="1936283"/>
            <a:ext cx="323199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Motivation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SIAN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Experiments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Conclusions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09C027-830E-274E-8AF5-3A5B70A07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8776D0-60AF-894F-A939-9D7D1BC9D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84C23D-6EF7-8E4C-BC23-34C4251D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F8F9506-9439-0A44-85B6-CE8A4B327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7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733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Conclusions</a:t>
            </a:r>
            <a:endParaRPr kumimoji="1" lang="zh-CN" altLang="en-US" sz="3600" b="1" dirty="0">
              <a:solidFill>
                <a:srgbClr val="C00000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55225D-AE3B-594C-8240-5C7FDE69FD08}"/>
              </a:ext>
            </a:extLst>
          </p:cNvPr>
          <p:cNvSpPr/>
          <p:nvPr/>
        </p:nvSpPr>
        <p:spPr>
          <a:xfrm>
            <a:off x="281138" y="1466924"/>
            <a:ext cx="11629722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 Hebrew Scholar" pitchFamily="2" charset="-79"/>
                <a:cs typeface="Arial Hebrew Scholar" pitchFamily="2" charset="-79"/>
              </a:rPr>
              <a:t>A novel </a:t>
            </a:r>
            <a:r>
              <a:rPr lang="en" altLang="zh-CN" sz="24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friend-enhanced recommendation problem </a:t>
            </a:r>
            <a:r>
              <a:rPr lang="en" altLang="zh-CN" sz="2400" b="1" dirty="0">
                <a:latin typeface="Arial Hebrew Scholar" pitchFamily="2" charset="-79"/>
                <a:cs typeface="Arial Hebrew Scholar" pitchFamily="2" charset="-79"/>
              </a:rPr>
              <a:t>and a social inﬂuence attentive neural network (</a:t>
            </a:r>
            <a:r>
              <a:rPr lang="en" altLang="zh-CN" sz="24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SIAN</a:t>
            </a:r>
            <a:r>
              <a:rPr lang="en" altLang="zh-CN" sz="2400" b="1" dirty="0">
                <a:latin typeface="Arial Hebrew Scholar" pitchFamily="2" charset="-79"/>
                <a:cs typeface="Arial Hebrew Scholar" pitchFamily="2" charset="-79"/>
              </a:rPr>
              <a:t>).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 Hebrew Scholar" pitchFamily="2" charset="-79"/>
                <a:cs typeface="Arial Hebrew Scholar" pitchFamily="2" charset="-79"/>
              </a:rPr>
              <a:t>SIAN learns user and item representations with a </a:t>
            </a:r>
            <a:r>
              <a:rPr lang="en" altLang="zh-CN" sz="24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two-level attentive aggregator</a:t>
            </a:r>
            <a:r>
              <a:rPr lang="en" altLang="zh-CN" sz="2400" b="1" dirty="0">
                <a:latin typeface="Arial Hebrew Scholar" pitchFamily="2" charset="-79"/>
                <a:cs typeface="Arial Hebrew Scholar" pitchFamily="2" charset="-79"/>
              </a:rPr>
              <a:t> and distills preferences from the unique friend referral circles with a </a:t>
            </a:r>
            <a:r>
              <a:rPr lang="en" altLang="zh-CN" sz="24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social influence coupler</a:t>
            </a:r>
            <a:r>
              <a:rPr lang="en" altLang="zh-CN" sz="2400" b="1" dirty="0">
                <a:latin typeface="Arial Hebrew Scholar" pitchFamily="2" charset="-79"/>
                <a:cs typeface="Arial Hebrew Scholar" pitchFamily="2" charset="-79"/>
              </a:rPr>
              <a:t>.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lang="en" altLang="zh-CN" sz="2400" b="1" dirty="0">
                <a:latin typeface="Arial Hebrew Scholar" pitchFamily="2" charset="-79"/>
                <a:cs typeface="Arial Hebrew Scholar" pitchFamily="2" charset="-79"/>
              </a:rPr>
              <a:t>Experimental results demonstrate that SIAN </a:t>
            </a:r>
            <a:r>
              <a:rPr lang="en" altLang="zh-CN" sz="24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significantly outperforms </a:t>
            </a:r>
            <a:r>
              <a:rPr lang="en" altLang="zh-CN" sz="2400" b="1" dirty="0">
                <a:latin typeface="Arial Hebrew Scholar" pitchFamily="2" charset="-79"/>
                <a:cs typeface="Arial Hebrew Scholar" pitchFamily="2" charset="-79"/>
              </a:rPr>
              <a:t>state-of-the-art baselines, and reveal interesting </a:t>
            </a:r>
            <a:r>
              <a:rPr lang="en" altLang="zh-CN" sz="2400" b="1" dirty="0">
                <a:solidFill>
                  <a:srgbClr val="C00000"/>
                </a:solidFill>
                <a:latin typeface="Arial Hebrew Scholar" pitchFamily="2" charset="-79"/>
                <a:cs typeface="Arial Hebrew Scholar" pitchFamily="2" charset="-79"/>
              </a:rPr>
              <a:t>sociological patterns</a:t>
            </a:r>
            <a:r>
              <a:rPr lang="en" altLang="zh-CN" sz="2400" b="1" dirty="0">
                <a:latin typeface="Arial Hebrew Scholar" pitchFamily="2" charset="-79"/>
                <a:cs typeface="Arial Hebrew Scholar" pitchFamily="2" charset="-79"/>
              </a:rPr>
              <a:t>.</a:t>
            </a:r>
            <a:endParaRPr lang="en" altLang="zh-CN" sz="2400" dirty="0"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DE82BD-BF5C-154D-922E-FD8D2794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D43DF4-F80C-144A-B09F-C3BC90B25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4CDD0D-C67E-AC4E-A318-6673BEC6C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60C361-184A-554A-B5CC-8FD31695D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6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148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Q&amp;A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1593271" y="1278650"/>
            <a:ext cx="9005455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Thank you ! </a:t>
            </a:r>
          </a:p>
          <a:p>
            <a:pPr algn="ctr"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 Q&amp;A</a:t>
            </a:r>
          </a:p>
          <a:p>
            <a:pPr algn="ctr">
              <a:lnSpc>
                <a:spcPct val="150000"/>
              </a:lnSpc>
              <a:buClr>
                <a:srgbClr val="3130AB"/>
              </a:buClr>
              <a:buSzPct val="150000"/>
            </a:pPr>
            <a:endParaRPr kumimoji="1" lang="en-US" altLang="zh-CN" b="1" dirty="0">
              <a:latin typeface="Arial Hebrew Scholar" pitchFamily="2" charset="-79"/>
              <a:cs typeface="Arial Hebrew Scholar" pitchFamily="2" charset="-79"/>
            </a:endParaRPr>
          </a:p>
          <a:p>
            <a:pPr algn="ctr">
              <a:buClr>
                <a:srgbClr val="3130AB"/>
              </a:buClr>
              <a:buSzPct val="150000"/>
            </a:pPr>
            <a:r>
              <a:rPr kumimoji="1" lang="en-US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More</a:t>
            </a:r>
            <a:r>
              <a:rPr kumimoji="1" lang="zh-CN" altLang="en-US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</a:t>
            </a:r>
            <a:r>
              <a:rPr kumimoji="1" lang="en-US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materials</a:t>
            </a:r>
            <a:r>
              <a:rPr kumimoji="1" lang="zh-CN" altLang="en-US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</a:t>
            </a:r>
            <a:r>
              <a:rPr kumimoji="1" lang="en-US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in</a:t>
            </a:r>
            <a:r>
              <a:rPr kumimoji="1" lang="zh-CN" altLang="en-US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 </a:t>
            </a:r>
            <a:endParaRPr kumimoji="1" lang="en-US" altLang="zh-CN" sz="2800" dirty="0">
              <a:latin typeface="Arial Hebrew Scholar" pitchFamily="2" charset="-79"/>
              <a:ea typeface="Times New Roman" charset="0"/>
              <a:cs typeface="Arial Hebrew Scholar" pitchFamily="2" charset="-79"/>
            </a:endParaRPr>
          </a:p>
          <a:p>
            <a:pPr algn="ctr">
              <a:buClr>
                <a:srgbClr val="3130AB"/>
              </a:buClr>
              <a:buSzPct val="150000"/>
            </a:pPr>
            <a:r>
              <a:rPr kumimoji="1" lang="en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https://</a:t>
            </a:r>
            <a:r>
              <a:rPr kumimoji="1" lang="en" altLang="zh-CN" sz="2800" dirty="0" err="1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yuanfulu.github.io</a:t>
            </a:r>
            <a:endParaRPr kumimoji="1" lang="en" altLang="zh-CN" sz="2800" dirty="0">
              <a:latin typeface="Arial Hebrew Scholar" pitchFamily="2" charset="-79"/>
              <a:ea typeface="Times New Roman" charset="0"/>
              <a:cs typeface="Arial Hebrew Scholar" pitchFamily="2" charset="-79"/>
            </a:endParaRPr>
          </a:p>
          <a:p>
            <a:pPr algn="ctr">
              <a:buClr>
                <a:srgbClr val="3130AB"/>
              </a:buClr>
              <a:buSzPct val="150000"/>
            </a:pPr>
            <a:r>
              <a:rPr kumimoji="1" lang="en-US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http://</a:t>
            </a:r>
            <a:r>
              <a:rPr kumimoji="1" lang="en-US" altLang="zh-CN" sz="2800" dirty="0" err="1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shichuan.org</a:t>
            </a:r>
            <a:endParaRPr kumimoji="1" lang="en-US" altLang="zh-CN" sz="2800" dirty="0">
              <a:latin typeface="Arial Hebrew Scholar" pitchFamily="2" charset="-79"/>
              <a:ea typeface="Times New Roman" charset="0"/>
              <a:cs typeface="Arial Hebrew Scholar" pitchFamily="2" charset="-79"/>
            </a:endParaRPr>
          </a:p>
          <a:p>
            <a:pPr algn="ctr">
              <a:buClr>
                <a:srgbClr val="3130AB"/>
              </a:buClr>
              <a:buSzPct val="150000"/>
            </a:pPr>
            <a:r>
              <a:rPr kumimoji="1" lang="en" altLang="zh-CN" sz="2800" dirty="0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http://</a:t>
            </a:r>
            <a:r>
              <a:rPr kumimoji="1" lang="en" altLang="zh-CN" sz="2800" dirty="0" err="1">
                <a:latin typeface="Arial Hebrew Scholar" pitchFamily="2" charset="-79"/>
                <a:ea typeface="Times New Roman" charset="0"/>
                <a:cs typeface="Arial Hebrew Scholar" pitchFamily="2" charset="-79"/>
              </a:rPr>
              <a:t>www.yfang.site</a:t>
            </a:r>
            <a:endParaRPr kumimoji="1" lang="en" altLang="zh-CN" sz="2800" dirty="0">
              <a:latin typeface="Arial Hebrew Scholar" pitchFamily="2" charset="-79"/>
              <a:ea typeface="Times New Roman" charset="0"/>
              <a:cs typeface="Arial Hebrew Scholar" pitchFamily="2" charset="-79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AB702-15FE-164A-932E-ED6EE8F6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582" y="27859"/>
            <a:ext cx="2536418" cy="6921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C16AF4-C4F6-1243-968E-2F50E90B4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708" y="5246535"/>
            <a:ext cx="2311345" cy="6928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EDA0793-DBB7-1A43-B96B-F7BB5F777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134" y="5279914"/>
            <a:ext cx="1598097" cy="6260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26CB63-86B5-C442-96A7-A681BC3E1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310" y="5458418"/>
            <a:ext cx="2054567" cy="2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1" y="1584591"/>
            <a:ext cx="32319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Motivation 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SIAN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Experiments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Conclusions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3EA19F7-A593-B148-AD09-0E908319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DE0635-7E38-E249-941D-1A0427D73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7CA1E6-A8E5-E84E-B7C0-3462E97CC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4B909A-CA43-564A-AA14-ACA33EF72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4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1" y="1584591"/>
            <a:ext cx="32319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Motivation 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SIAN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Experiments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Conclusions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62E030-D0CE-8E4C-8EFF-25B79DE0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9B8B56-0FF0-D34B-88E2-26DD24FF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1C20EA-BDCF-4843-9354-DC6EE3632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4816DA-66C4-C34B-9F65-6DA872D72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Motivation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A62002-82AD-7344-A78B-88188EB73812}"/>
              </a:ext>
            </a:extLst>
          </p:cNvPr>
          <p:cNvSpPr txBox="1"/>
          <p:nvPr/>
        </p:nvSpPr>
        <p:spPr>
          <a:xfrm>
            <a:off x="4952261" y="1755080"/>
            <a:ext cx="7045331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People are more willing to </a:t>
            </a:r>
            <a:r>
              <a:rPr kumimoji="1"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actively express their opinions</a:t>
            </a: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 and </a:t>
            </a:r>
            <a:r>
              <a:rPr kumimoji="1"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share information with friends</a:t>
            </a: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 on social platforms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latin typeface="Arial Hebrew Scholar" pitchFamily="2" charset="-79"/>
                <a:cs typeface="Arial Hebrew Scholar" pitchFamily="2" charset="-79"/>
              </a:rPr>
              <a:t>Friends become essential information sources and </a:t>
            </a:r>
            <a:r>
              <a:rPr kumimoji="1" lang="en-US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high-quality information ﬁlters</a:t>
            </a:r>
            <a:r>
              <a:rPr kumimoji="1" lang="en-US" altLang="zh-CN" sz="2400" dirty="0">
                <a:latin typeface="Arial Hebrew Scholar" pitchFamily="2" charset="-79"/>
                <a:cs typeface="Arial Hebrew Scholar" pitchFamily="2" charset="-79"/>
              </a:rPr>
              <a:t>. 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dirty="0">
                <a:latin typeface="Arial Hebrew Scholar" pitchFamily="2" charset="-79"/>
                <a:cs typeface="Arial Hebrew Scholar" pitchFamily="2" charset="-79"/>
              </a:rPr>
              <a:t>…</a:t>
            </a: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 </a:t>
            </a:r>
            <a:endParaRPr kumimoji="1" lang="en" altLang="zh-CN" sz="2800" b="1" dirty="0">
              <a:solidFill>
                <a:srgbClr val="AB4642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FA4617-A776-034D-99F3-75179D30F620}"/>
              </a:ext>
            </a:extLst>
          </p:cNvPr>
          <p:cNvSpPr/>
          <p:nvPr/>
        </p:nvSpPr>
        <p:spPr>
          <a:xfrm>
            <a:off x="0" y="6543490"/>
            <a:ext cx="1707519" cy="314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3130AB"/>
              </a:buClr>
              <a:buSzPct val="150000"/>
            </a:pPr>
            <a:r>
              <a:rPr kumimoji="1" lang="en" altLang="zh-CN" sz="1050" dirty="0">
                <a:latin typeface="Arial Hebrew Scholar" pitchFamily="2" charset="-79"/>
                <a:cs typeface="Arial Hebrew Scholar" pitchFamily="2" charset="-79"/>
              </a:rPr>
              <a:t>Images from</a:t>
            </a:r>
            <a:r>
              <a:rPr kumimoji="1" lang="zh-CN" altLang="en-US" sz="1050" dirty="0"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050" dirty="0">
                <a:latin typeface="Arial Hebrew Scholar" pitchFamily="2" charset="-79"/>
                <a:cs typeface="Arial Hebrew Scholar" pitchFamily="2" charset="-79"/>
              </a:rPr>
              <a:t>the Internet.</a:t>
            </a:r>
            <a:r>
              <a:rPr kumimoji="1" lang="en" altLang="zh-CN" sz="1050" dirty="0">
                <a:latin typeface="Arial Hebrew Scholar" pitchFamily="2" charset="-79"/>
                <a:cs typeface="Arial Hebrew Scholar" pitchFamily="2" charset="-79"/>
              </a:rPr>
              <a:t> </a:t>
            </a:r>
            <a:endParaRPr kumimoji="1" lang="en" altLang="zh-CN" sz="1050" dirty="0">
              <a:solidFill>
                <a:srgbClr val="AB4642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93B7200-0184-5548-B413-B630CB344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D1A67E-FD7B-4E46-9159-8368CA80E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BCDC2D7-2AF3-B54A-BE9C-7344C283C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C5786B-560B-9D4B-8502-9ED9D5AA0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0E2FC7F-25A2-4E4A-ACC3-821E55FF31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857" y="1684912"/>
            <a:ext cx="4502266" cy="3347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67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水电费">
            <a:extLst>
              <a:ext uri="{FF2B5EF4-FFF2-40B4-BE49-F238E27FC236}">
                <a16:creationId xmlns:a16="http://schemas.microsoft.com/office/drawing/2014/main" id="{FD785B6F-4659-704C-A248-AEF745027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02" r="14766" b="30876"/>
          <a:stretch/>
        </p:blipFill>
        <p:spPr>
          <a:xfrm>
            <a:off x="238910" y="1778292"/>
            <a:ext cx="5346881" cy="31840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50064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Friend-enhanced</a:t>
            </a:r>
            <a:r>
              <a:rPr kumimoji="1" lang="zh-CN" altLang="en-US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 </a:t>
            </a:r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Rec.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A62002-82AD-7344-A78B-88188EB73812}"/>
              </a:ext>
            </a:extLst>
          </p:cNvPr>
          <p:cNvSpPr txBox="1"/>
          <p:nvPr/>
        </p:nvSpPr>
        <p:spPr>
          <a:xfrm>
            <a:off x="5585791" y="1188784"/>
            <a:ext cx="6604350" cy="289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3130AB"/>
              </a:buClr>
              <a:buSzPct val="150000"/>
            </a:pPr>
            <a:r>
              <a:rPr kumimoji="1" lang="en" altLang="zh-CN" sz="2800" b="1" dirty="0">
                <a:latin typeface="Arial Hebrew Scholar" pitchFamily="2" charset="-79"/>
                <a:cs typeface="Arial Hebrew Scholar" pitchFamily="2" charset="-79"/>
              </a:rPr>
              <a:t>Friend-enhanced</a:t>
            </a:r>
            <a:r>
              <a:rPr kumimoji="1" lang="zh-CN" altLang="en-US" sz="2800" b="1" dirty="0"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" altLang="zh-CN" sz="2800" b="1" dirty="0">
                <a:latin typeface="Arial Hebrew Scholar" pitchFamily="2" charset="-79"/>
                <a:cs typeface="Arial Hebrew Scholar" pitchFamily="2" charset="-79"/>
              </a:rPr>
              <a:t>Recommendation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Only</a:t>
            </a:r>
            <a:r>
              <a:rPr kumimoji="1" lang="zh-CN" altLang="en-US" sz="2400" dirty="0"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recommends </a:t>
            </a:r>
            <a:r>
              <a:rPr kumimoji="1"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item</a:t>
            </a:r>
            <a:r>
              <a:rPr kumimoji="1" lang="en-US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s</a:t>
            </a:r>
            <a:r>
              <a:rPr kumimoji="1" lang="zh-CN" altLang="en-US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that</a:t>
            </a:r>
            <a:r>
              <a:rPr kumimoji="1" lang="zh-CN" altLang="en-US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friends have interacted with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All friends who have interacted with the item are </a:t>
            </a:r>
            <a:r>
              <a:rPr kumimoji="1"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explicitly displayed </a:t>
            </a: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to the user attached to the recommended item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7581A2-02D8-D54B-9A20-31A4EF3F0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87D81B7-39EF-1F4B-B9F3-9B5AB3B78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96653B-A4BE-2842-8DD6-8DADEB511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612E0C0-5722-414D-8538-61E4F8844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F09962-2085-6C40-9FC6-AFCBD68895D7}"/>
              </a:ext>
            </a:extLst>
          </p:cNvPr>
          <p:cNvSpPr txBox="1"/>
          <p:nvPr/>
        </p:nvSpPr>
        <p:spPr>
          <a:xfrm>
            <a:off x="5587650" y="4352329"/>
            <a:ext cx="6604350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3130AB"/>
              </a:buClr>
              <a:buSzPct val="150000"/>
            </a:pPr>
            <a:r>
              <a:rPr kumimoji="1" lang="en" altLang="zh-CN" sz="2800" b="1" dirty="0">
                <a:latin typeface="Arial Hebrew Scholar" pitchFamily="2" charset="-79"/>
                <a:cs typeface="Arial Hebrew Scholar" pitchFamily="2" charset="-79"/>
              </a:rPr>
              <a:t>Friend Referral Circle (FRC) 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friend set having interacted with the item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DDF7581A-3FD5-A944-96F6-9BD73DFE73DD}"/>
              </a:ext>
            </a:extLst>
          </p:cNvPr>
          <p:cNvSpPr/>
          <p:nvPr/>
        </p:nvSpPr>
        <p:spPr>
          <a:xfrm>
            <a:off x="1061010" y="5669216"/>
            <a:ext cx="8224572" cy="883920"/>
          </a:xfrm>
          <a:prstGeom prst="round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FRC</a:t>
            </a:r>
            <a:r>
              <a:rPr kumimoji="1" lang="zh-CN" altLang="en-US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 has even changed the recommendation paradigm</a:t>
            </a:r>
            <a:r>
              <a:rPr kumimoji="1" lang="en-US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zh-CN" altLang="en-US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compared to classical social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09342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水电费">
            <a:extLst>
              <a:ext uri="{FF2B5EF4-FFF2-40B4-BE49-F238E27FC236}">
                <a16:creationId xmlns:a16="http://schemas.microsoft.com/office/drawing/2014/main" id="{FD785B6F-4659-704C-A248-AEF745027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02" r="14766" b="30876"/>
          <a:stretch/>
        </p:blipFill>
        <p:spPr>
          <a:xfrm>
            <a:off x="322730" y="1904132"/>
            <a:ext cx="5346881" cy="31840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50064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Friend-enhanced</a:t>
            </a:r>
            <a:r>
              <a:rPr kumimoji="1" lang="zh-CN" altLang="en-US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 </a:t>
            </a:r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Rec.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A62002-82AD-7344-A78B-88188EB73812}"/>
              </a:ext>
            </a:extLst>
          </p:cNvPr>
          <p:cNvSpPr txBox="1"/>
          <p:nvPr/>
        </p:nvSpPr>
        <p:spPr>
          <a:xfrm>
            <a:off x="5585791" y="1592644"/>
            <a:ext cx="6604350" cy="3432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3130AB"/>
              </a:buClr>
              <a:buSzPct val="150000"/>
            </a:pPr>
            <a:r>
              <a:rPr kumimoji="1" lang="en" altLang="zh-CN" sz="2800" dirty="0">
                <a:latin typeface="Arial Hebrew Scholar" pitchFamily="2" charset="-79"/>
                <a:cs typeface="Arial Hebrew Scholar" pitchFamily="2" charset="-79"/>
              </a:rPr>
              <a:t>The reasons for a user clicking an article may come from 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interests in item contents (</a:t>
            </a:r>
            <a:r>
              <a:rPr kumimoji="1"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item</a:t>
            </a: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)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the recommendation of an expert (</a:t>
            </a:r>
            <a:r>
              <a:rPr kumimoji="1"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item-friend combination</a:t>
            </a: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)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the concerns on his friends themselves (</a:t>
            </a:r>
            <a:r>
              <a:rPr kumimoji="1" lang="en" altLang="zh-CN" sz="2400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friend</a:t>
            </a:r>
            <a:r>
              <a:rPr kumimoji="1" lang="en" altLang="zh-CN" sz="2400" dirty="0">
                <a:latin typeface="Arial Hebrew Scholar" pitchFamily="2" charset="-79"/>
                <a:cs typeface="Arial Hebrew Scholar" pitchFamily="2" charset="-79"/>
              </a:rPr>
              <a:t>).</a:t>
            </a:r>
            <a:endParaRPr kumimoji="1" lang="en" altLang="zh-CN" sz="2000" dirty="0"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7581A2-02D8-D54B-9A20-31A4EF3F0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87D81B7-39EF-1F4B-B9F3-9B5AB3B78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96653B-A4BE-2842-8DD6-8DADEB511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612E0C0-5722-414D-8538-61E4F8844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2478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Challenges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7C7483-C54E-F24B-826C-7BABC3D08E15}"/>
              </a:ext>
            </a:extLst>
          </p:cNvPr>
          <p:cNvSpPr txBox="1"/>
          <p:nvPr/>
        </p:nvSpPr>
        <p:spPr>
          <a:xfrm>
            <a:off x="167283" y="1443561"/>
            <a:ext cx="11857431" cy="3832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30AB"/>
              </a:buClr>
              <a:buSzPct val="150000"/>
            </a:pPr>
            <a:r>
              <a:rPr kumimoji="1" lang="en" altLang="zh-CN" sz="2800" b="1" dirty="0">
                <a:latin typeface="Arial Hebrew Scholar" pitchFamily="2" charset="-79"/>
                <a:cs typeface="Arial Hebrew Scholar" pitchFamily="2" charset="-79"/>
              </a:rPr>
              <a:t>C1: How to extract key information from multifaceted heterogeneous factors?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2400" i="1" dirty="0">
                <a:latin typeface="Arial Hebrew Scholar" pitchFamily="2" charset="-79"/>
                <a:cs typeface="Arial Hebrew Scholar" pitchFamily="2" charset="-79"/>
              </a:rPr>
              <a:t>FER involves </a:t>
            </a:r>
            <a:r>
              <a:rPr kumimoji="1" lang="en-US" altLang="zh-CN" sz="2400" i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multiple heterogeneous factors </a:t>
            </a:r>
            <a:r>
              <a:rPr kumimoji="1" lang="en-US" altLang="zh-CN" sz="2400" i="1" dirty="0">
                <a:latin typeface="Arial Hebrew Scholar" pitchFamily="2" charset="-79"/>
                <a:cs typeface="Arial Hebrew Scholar" pitchFamily="2" charset="-79"/>
              </a:rPr>
              <a:t>such as item contents, friend referrals and their interactions</a:t>
            </a:r>
          </a:p>
          <a:p>
            <a:pPr marL="457200" indent="-457200">
              <a:lnSpc>
                <a:spcPct val="15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endParaRPr kumimoji="1" lang="en" altLang="zh-CN" sz="2800" b="1" dirty="0">
              <a:latin typeface="Arial Hebrew Scholar" pitchFamily="2" charset="-79"/>
              <a:cs typeface="Arial Hebrew Scholar" pitchFamily="2" charset="-79"/>
            </a:endParaRPr>
          </a:p>
          <a:p>
            <a:pPr>
              <a:buClr>
                <a:srgbClr val="3130AB"/>
              </a:buClr>
              <a:buSzPct val="150000"/>
            </a:pPr>
            <a:r>
              <a:rPr kumimoji="1" lang="en" altLang="zh-CN" sz="2800" b="1" dirty="0">
                <a:latin typeface="Arial Hebrew Scholar" pitchFamily="2" charset="-79"/>
                <a:cs typeface="Arial Hebrew Scholar" pitchFamily="2" charset="-79"/>
              </a:rPr>
              <a:t>C2: How to exploit explicit friend referral information?</a:t>
            </a:r>
          </a:p>
          <a:p>
            <a:pPr marL="457200" indent="-457200">
              <a:lnSpc>
                <a:spcPct val="125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" altLang="zh-CN" sz="2400" i="1" dirty="0">
                <a:latin typeface="Arial Hebrew Scholar" pitchFamily="2" charset="-79"/>
                <a:cs typeface="Arial Hebrew Scholar" pitchFamily="2" charset="-79"/>
              </a:rPr>
              <a:t>The </a:t>
            </a:r>
            <a:r>
              <a:rPr kumimoji="1" lang="en" altLang="zh-CN" sz="2400" i="1" dirty="0">
                <a:solidFill>
                  <a:srgbClr val="AB4642"/>
                </a:solidFill>
                <a:latin typeface="Arial Hebrew Scholar" pitchFamily="2" charset="-79"/>
                <a:cs typeface="Arial Hebrew Scholar" pitchFamily="2" charset="-79"/>
              </a:rPr>
              <a:t>explicit friend referrals </a:t>
            </a:r>
            <a:r>
              <a:rPr kumimoji="1" lang="en" altLang="zh-CN" sz="2400" i="1" dirty="0">
                <a:latin typeface="Arial Hebrew Scholar" pitchFamily="2" charset="-79"/>
                <a:cs typeface="Arial Hebrew Scholar" pitchFamily="2" charset="-79"/>
              </a:rPr>
              <a:t>greatly emphasize the importance of social information in recommendation</a:t>
            </a:r>
            <a:endParaRPr kumimoji="1" lang="en" altLang="zh-CN" sz="2400" i="1" dirty="0">
              <a:solidFill>
                <a:srgbClr val="AB4642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E55DC1-2228-5842-92D5-8C83ACB3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3C8F4B-9873-D449-B51F-6F1CE657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245879-73F1-FA47-8710-3C7C9B42D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4FEE42-1967-E34D-BBCB-893D163D5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552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31EBF7-B8BD-F849-92B0-E687B92847E5}"/>
              </a:ext>
            </a:extLst>
          </p:cNvPr>
          <p:cNvSpPr/>
          <p:nvPr/>
        </p:nvSpPr>
        <p:spPr>
          <a:xfrm>
            <a:off x="-2" y="0"/>
            <a:ext cx="12192002" cy="720000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24E50C-B434-3A4B-8680-F5C1A44A1AA3}"/>
              </a:ext>
            </a:extLst>
          </p:cNvPr>
          <p:cNvSpPr/>
          <p:nvPr/>
        </p:nvSpPr>
        <p:spPr>
          <a:xfrm>
            <a:off x="0" y="73669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  <a:latin typeface="Arial Hebrew Scholar" pitchFamily="2" charset="-79"/>
                <a:ea typeface="Arial Hebrew Scholar" charset="-79"/>
                <a:cs typeface="Arial Hebrew Scholar" pitchFamily="2" charset="-79"/>
              </a:rPr>
              <a:t>Outline</a:t>
            </a:r>
            <a:endParaRPr lang="zh-CN" altLang="en-US" b="1" dirty="0">
              <a:solidFill>
                <a:prstClr val="black"/>
              </a:solidFill>
              <a:latin typeface="Arial Hebrew Scholar" pitchFamily="2" charset="-79"/>
              <a:ea typeface="Arial Hebrew Scholar" charset="-79"/>
              <a:cs typeface="Arial Hebrew Scholar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1A56D-2754-F645-B0DF-21706EF05A56}"/>
              </a:ext>
            </a:extLst>
          </p:cNvPr>
          <p:cNvSpPr txBox="1"/>
          <p:nvPr/>
        </p:nvSpPr>
        <p:spPr>
          <a:xfrm>
            <a:off x="4480002" y="1716827"/>
            <a:ext cx="32319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Motivation 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SIAN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Experiments</a:t>
            </a:r>
          </a:p>
          <a:p>
            <a:pPr marL="457200" indent="-457200">
              <a:lnSpc>
                <a:spcPct val="200000"/>
              </a:lnSpc>
              <a:buClr>
                <a:srgbClr val="3130AB"/>
              </a:buClr>
              <a:buSzPct val="150000"/>
              <a:buFont typeface="Menlo Bold" panose="020B0609030804020204" pitchFamily="49" charset="0"/>
              <a:buChar char="▸"/>
            </a:pPr>
            <a:r>
              <a:rPr kumimoji="1" lang="en-US" altLang="zh-CN" sz="3200" b="1" dirty="0">
                <a:solidFill>
                  <a:srgbClr val="AAAAAA"/>
                </a:solidFill>
                <a:latin typeface="Arial Hebrew Scholar" pitchFamily="2" charset="-79"/>
                <a:cs typeface="Arial Hebrew Scholar" pitchFamily="2" charset="-79"/>
              </a:rPr>
              <a:t>Conclusions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4C2FC1-7811-9C4A-8C30-B2EEEE23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772" y="6108060"/>
            <a:ext cx="2748228" cy="749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48645D-123A-1443-90DB-2A08BB1D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53" y="46970"/>
            <a:ext cx="2088629" cy="6260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CCE3D6-1C72-A048-8DE0-DF0FF0BB7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93942"/>
            <a:ext cx="1386468" cy="5431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ECDEC2-3258-CE4D-959E-5290FA8CF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23" y="269219"/>
            <a:ext cx="1386468" cy="1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101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1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5.3|3.9|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655</Words>
  <Application>Microsoft Macintosh PowerPoint</Application>
  <PresentationFormat>宽屏</PresentationFormat>
  <Paragraphs>125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Arial</vt:lpstr>
      <vt:lpstr>Arial Hebrew Scholar</vt:lpstr>
      <vt:lpstr>Menlo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Yuanfu</dc:creator>
  <cp:lastModifiedBy>T163649</cp:lastModifiedBy>
  <cp:revision>209</cp:revision>
  <dcterms:created xsi:type="dcterms:W3CDTF">2020-06-17T14:23:17Z</dcterms:created>
  <dcterms:modified xsi:type="dcterms:W3CDTF">2020-07-20T12:45:09Z</dcterms:modified>
</cp:coreProperties>
</file>